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5"/>
  </p:notesMasterIdLst>
  <p:sldIdLst>
    <p:sldId id="298" r:id="rId5"/>
    <p:sldId id="299" r:id="rId6"/>
    <p:sldId id="300" r:id="rId7"/>
    <p:sldId id="4277" r:id="rId8"/>
    <p:sldId id="4278" r:id="rId9"/>
    <p:sldId id="4279" r:id="rId10"/>
    <p:sldId id="4272" r:id="rId11"/>
    <p:sldId id="4273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432F7D-AE5E-1AF7-A6C0-3AA6CC60B3AF}" name="Enock Karekezi" initials="EK" userId="S::ysf3@cdc.gov::f56fef07-832f-4717-a36f-8c9f1d8cc9e6" providerId="AD"/>
  <p188:author id="{E2566BAD-044F-5943-6A65-BACBFA36337D}" name="Mwesigwa, Richard (CDC/GHC/DGHT)" initials="MR(" userId="S::nij3@cdc.gov::05bfccd1-697b-4da4-9539-6c054cc32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995" autoAdjust="0"/>
  </p:normalViewPr>
  <p:slideViewPr>
    <p:cSldViewPr snapToGrid="0">
      <p:cViewPr varScale="1">
        <p:scale>
          <a:sx n="36" d="100"/>
          <a:sy n="36" d="100"/>
        </p:scale>
        <p:origin x="10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'[Chart in Microsoft PowerPoint]National'!$F$15:$F$16</c:f>
              <c:strCache>
                <c:ptCount val="2"/>
                <c:pt idx="0">
                  <c:v>FY22</c:v>
                </c:pt>
                <c:pt idx="1">
                  <c:v>Pass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 in Microsoft PowerPoint]National'!$D$17:$D$22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PowerPoint]National'!$F$17:$F$22</c:f>
            </c:numRef>
          </c:val>
          <c:extLst>
            <c:ext xmlns:c16="http://schemas.microsoft.com/office/drawing/2014/chart" uri="{C3380CC4-5D6E-409C-BE32-E72D297353CC}">
              <c16:uniqueId val="{00000000-F36D-401C-94A4-966D6DB4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6982735"/>
        <c:axId val="535674063"/>
      </c:barChar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PowerPoint]National'!$E$15:$E$16</c:f>
              <c:strCache>
                <c:ptCount val="2"/>
                <c:pt idx="0">
                  <c:v>FY22</c:v>
                </c:pt>
                <c:pt idx="1">
                  <c:v>Testers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 in Microsoft PowerPoint]National'!$D$17:$D$22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PowerPoint]National'!$E$17:$E$22</c:f>
              <c:numCache>
                <c:formatCode>General</c:formatCode>
                <c:ptCount val="6"/>
                <c:pt idx="0">
                  <c:v>164</c:v>
                </c:pt>
                <c:pt idx="1">
                  <c:v>695</c:v>
                </c:pt>
                <c:pt idx="2">
                  <c:v>880</c:v>
                </c:pt>
                <c:pt idx="3">
                  <c:v>885</c:v>
                </c:pt>
                <c:pt idx="4">
                  <c:v>868</c:v>
                </c:pt>
                <c:pt idx="5">
                  <c:v>3492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6D-401C-94A4-966D6DB4161C}"/>
            </c:ext>
          </c:extLst>
        </c:ser>
        <c:ser>
          <c:idx val="3"/>
          <c:order val="3"/>
          <c:tx>
            <c:strRef>
              <c:f>'[Chart in Microsoft PowerPoint]National'!$H$15:$H$16</c:f>
              <c:strCache>
                <c:ptCount val="2"/>
                <c:pt idx="0">
                  <c:v>FY23</c:v>
                </c:pt>
                <c:pt idx="1">
                  <c:v>Testers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'[Chart in Microsoft PowerPoint]National'!$D$17:$D$22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PowerPoint]National'!$H$17:$H$22</c:f>
              <c:numCache>
                <c:formatCode>General</c:formatCode>
                <c:ptCount val="6"/>
                <c:pt idx="0">
                  <c:v>313</c:v>
                </c:pt>
                <c:pt idx="1">
                  <c:v>978</c:v>
                </c:pt>
                <c:pt idx="2">
                  <c:v>1099</c:v>
                </c:pt>
                <c:pt idx="3">
                  <c:v>1279</c:v>
                </c:pt>
                <c:pt idx="4">
                  <c:v>1185</c:v>
                </c:pt>
                <c:pt idx="5">
                  <c:v>4854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6D-401C-94A4-966D6DB4161C}"/>
            </c:ext>
          </c:extLst>
        </c:ser>
        <c:ser>
          <c:idx val="4"/>
          <c:order val="4"/>
          <c:tx>
            <c:strRef>
              <c:f>'[Chart in Microsoft PowerPoint]National'!$I$15:$I$16</c:f>
              <c:strCache>
                <c:ptCount val="2"/>
                <c:pt idx="0">
                  <c:v>FY23</c:v>
                </c:pt>
                <c:pt idx="1">
                  <c:v>Pass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'[Chart in Microsoft PowerPoint]National'!$D$17:$D$22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PowerPoint]National'!$I$17:$I$22</c:f>
              <c:numCache>
                <c:formatCode>General</c:formatCode>
                <c:ptCount val="6"/>
                <c:pt idx="0">
                  <c:v>245</c:v>
                </c:pt>
                <c:pt idx="1">
                  <c:v>638</c:v>
                </c:pt>
                <c:pt idx="2">
                  <c:v>752</c:v>
                </c:pt>
                <c:pt idx="3">
                  <c:v>1093</c:v>
                </c:pt>
                <c:pt idx="4">
                  <c:v>784</c:v>
                </c:pt>
                <c:pt idx="5">
                  <c:v>3512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6D-401C-94A4-966D6DB4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6982735"/>
        <c:axId val="535674063"/>
      </c:barChart>
      <c:barChart>
        <c:barDir val="col"/>
        <c:grouping val="clustered"/>
        <c:varyColors val="0"/>
        <c:ser>
          <c:idx val="2"/>
          <c:order val="2"/>
          <c:tx>
            <c:strRef>
              <c:f>'[Chart in Microsoft PowerPoint]National'!$G$15:$G$16</c:f>
              <c:strCache>
                <c:ptCount val="2"/>
                <c:pt idx="0">
                  <c:v>FY22</c:v>
                </c:pt>
                <c:pt idx="1">
                  <c:v>%pass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PowerPoint]National'!$D$17:$D$22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PowerPoint]National'!$G$17:$G$22</c:f>
              <c:numCache>
                <c:formatCode>0%</c:formatCode>
                <c:ptCount val="6"/>
                <c:pt idx="0">
                  <c:v>0.59756097560975607</c:v>
                </c:pt>
                <c:pt idx="1">
                  <c:v>0.76402877697841731</c:v>
                </c:pt>
                <c:pt idx="2">
                  <c:v>0.85568181818181821</c:v>
                </c:pt>
                <c:pt idx="3">
                  <c:v>0.84971751412429375</c:v>
                </c:pt>
                <c:pt idx="4">
                  <c:v>0.81912442396313367</c:v>
                </c:pt>
                <c:pt idx="5">
                  <c:v>0.81471935853379152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6D-401C-94A4-966D6DB4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6985055"/>
        <c:axId val="535676943"/>
      </c:barChart>
      <c:lineChart>
        <c:grouping val="standard"/>
        <c:varyColors val="0"/>
        <c:ser>
          <c:idx val="5"/>
          <c:order val="5"/>
          <c:tx>
            <c:strRef>
              <c:f>'[Chart in Microsoft PowerPoint]National'!$J$15:$J$16</c:f>
              <c:strCache>
                <c:ptCount val="2"/>
                <c:pt idx="0">
                  <c:v>FY23</c:v>
                </c:pt>
                <c:pt idx="1">
                  <c:v>%pass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PowerPoint]National'!$D$17:$D$22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PowerPoint]National'!$J$17:$J$22</c:f>
              <c:numCache>
                <c:formatCode>0%</c:formatCode>
                <c:ptCount val="6"/>
                <c:pt idx="0">
                  <c:v>0.78274760383386577</c:v>
                </c:pt>
                <c:pt idx="1">
                  <c:v>0.65235173824130877</c:v>
                </c:pt>
                <c:pt idx="2">
                  <c:v>0.68425841674249321</c:v>
                </c:pt>
                <c:pt idx="3">
                  <c:v>0.85457388584831895</c:v>
                </c:pt>
                <c:pt idx="4">
                  <c:v>0.66160337552742621</c:v>
                </c:pt>
                <c:pt idx="5">
                  <c:v>0.72352698805109183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6D-401C-94A4-966D6DB4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6985055"/>
        <c:axId val="535676943"/>
      </c:lineChart>
      <c:catAx>
        <c:axId val="536982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4063"/>
        <c:crosses val="autoZero"/>
        <c:auto val="1"/>
        <c:lblAlgn val="ctr"/>
        <c:lblOffset val="100"/>
        <c:noMultiLvlLbl val="0"/>
      </c:catAx>
      <c:valAx>
        <c:axId val="535674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982735"/>
        <c:crosses val="autoZero"/>
        <c:crossBetween val="between"/>
      </c:valAx>
      <c:valAx>
        <c:axId val="535676943"/>
        <c:scaling>
          <c:orientation val="minMax"/>
          <c:max val="1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985055"/>
        <c:crosses val="max"/>
        <c:crossBetween val="between"/>
        <c:majorUnit val="0.2"/>
      </c:valAx>
      <c:catAx>
        <c:axId val="53698505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567694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PowerPoint]National'!$E$6</c:f>
              <c:strCache>
                <c:ptCount val="1"/>
                <c:pt idx="0">
                  <c:v>FY22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 in Microsoft PowerPoint]National'!$D$7:$D$12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PowerPoint]National'!$E$7:$E$12</c:f>
              <c:numCache>
                <c:formatCode>General</c:formatCode>
                <c:ptCount val="6"/>
                <c:pt idx="0">
                  <c:v>164</c:v>
                </c:pt>
                <c:pt idx="1">
                  <c:v>695</c:v>
                </c:pt>
                <c:pt idx="2">
                  <c:v>880</c:v>
                </c:pt>
                <c:pt idx="3">
                  <c:v>885</c:v>
                </c:pt>
                <c:pt idx="4">
                  <c:v>868</c:v>
                </c:pt>
                <c:pt idx="5">
                  <c:v>3492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8E-495A-8611-FDD7EFE0178B}"/>
            </c:ext>
          </c:extLst>
        </c:ser>
        <c:ser>
          <c:idx val="1"/>
          <c:order val="1"/>
          <c:tx>
            <c:strRef>
              <c:f>'[Chart in Microsoft PowerPoint]National'!$F$6</c:f>
              <c:strCache>
                <c:ptCount val="1"/>
                <c:pt idx="0">
                  <c:v>FY23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 in Microsoft PowerPoint]National'!$D$7:$D$12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PowerPoint]National'!$F$7:$F$12</c:f>
              <c:numCache>
                <c:formatCode>General</c:formatCode>
                <c:ptCount val="6"/>
                <c:pt idx="0">
                  <c:v>313</c:v>
                </c:pt>
                <c:pt idx="1">
                  <c:v>978</c:v>
                </c:pt>
                <c:pt idx="2">
                  <c:v>1099</c:v>
                </c:pt>
                <c:pt idx="3">
                  <c:v>1279</c:v>
                </c:pt>
                <c:pt idx="4">
                  <c:v>1185</c:v>
                </c:pt>
                <c:pt idx="5">
                  <c:v>4854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8E-495A-8611-FDD7EFE01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6330719"/>
        <c:axId val="40477151"/>
      </c:barChart>
      <c:lineChart>
        <c:grouping val="standard"/>
        <c:varyColors val="0"/>
        <c:ser>
          <c:idx val="2"/>
          <c:order val="2"/>
          <c:tx>
            <c:strRef>
              <c:f>'[Chart in Microsoft PowerPoint]National'!$G$6</c:f>
              <c:strCache>
                <c:ptCount val="1"/>
                <c:pt idx="0">
                  <c:v>%increase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PowerPoint]National'!$D$7:$D$12</c:f>
              <c:strCache>
                <c:ptCount val="6"/>
                <c:pt idx="0">
                  <c:v>Kigali</c:v>
                </c:pt>
                <c:pt idx="1">
                  <c:v>East</c:v>
                </c:pt>
                <c:pt idx="2">
                  <c:v>South</c:v>
                </c:pt>
                <c:pt idx="3">
                  <c:v>West</c:v>
                </c:pt>
                <c:pt idx="4">
                  <c:v>North</c:v>
                </c:pt>
                <c:pt idx="5">
                  <c:v>National </c:v>
                </c:pt>
              </c:strCache>
            </c:strRef>
          </c:cat>
          <c:val>
            <c:numRef>
              <c:f>'[Chart in Microsoft PowerPoint]National'!$G$7:$G$12</c:f>
              <c:numCache>
                <c:formatCode>0%</c:formatCode>
                <c:ptCount val="6"/>
                <c:pt idx="0">
                  <c:v>0.90853658536585369</c:v>
                </c:pt>
                <c:pt idx="1">
                  <c:v>0.40719424460431652</c:v>
                </c:pt>
                <c:pt idx="2">
                  <c:v>0.24886363636363637</c:v>
                </c:pt>
                <c:pt idx="3">
                  <c:v>0.44519774011299434</c:v>
                </c:pt>
                <c:pt idx="4">
                  <c:v>0.3652073732718894</c:v>
                </c:pt>
                <c:pt idx="5">
                  <c:v>0.39003436426116839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8E-495A-8611-FDD7EFE01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9690175"/>
        <c:axId val="184993775"/>
      </c:lineChart>
      <c:catAx>
        <c:axId val="173633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77151"/>
        <c:crosses val="autoZero"/>
        <c:auto val="1"/>
        <c:lblAlgn val="ctr"/>
        <c:lblOffset val="100"/>
        <c:noMultiLvlLbl val="0"/>
      </c:catAx>
      <c:valAx>
        <c:axId val="40477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6330719"/>
        <c:crosses val="autoZero"/>
        <c:crossBetween val="between"/>
      </c:valAx>
      <c:valAx>
        <c:axId val="184993775"/>
        <c:scaling>
          <c:orientation val="minMax"/>
          <c:max val="1"/>
          <c:min val="0.1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690175"/>
        <c:crosses val="max"/>
        <c:crossBetween val="between"/>
        <c:majorUnit val="0.2"/>
        <c:minorUnit val="2.0000000000000004E-2"/>
      </c:valAx>
      <c:catAx>
        <c:axId val="183969017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4993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FC666-DD86-4EBF-99FF-C0758833A36C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0C399-DB81-45DD-92E2-B0FC9322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9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0C399-DB81-45DD-92E2-B0FC93225E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43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0C399-DB81-45DD-92E2-B0FC93225E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4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4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5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6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6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5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1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7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7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5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6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04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2F80-2BE5-3841-5BB8-4257BDD10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129"/>
            <a:ext cx="10515600" cy="2734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70C0"/>
                </a:solidFill>
              </a:rPr>
              <a:t>Good practices on collection, management and use of site monitoring data in Rwanda</a:t>
            </a:r>
          </a:p>
          <a:p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011B96D-C1A6-7794-E9EA-74B7727C7408}"/>
              </a:ext>
            </a:extLst>
          </p:cNvPr>
          <p:cNvSpPr txBox="1">
            <a:spLocks/>
          </p:cNvSpPr>
          <p:nvPr/>
        </p:nvSpPr>
        <p:spPr>
          <a:xfrm>
            <a:off x="838200" y="5548745"/>
            <a:ext cx="11029615" cy="883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Presenter</a:t>
            </a:r>
            <a:r>
              <a:rPr lang="en-US" sz="2800" b="1" dirty="0" smtClean="0"/>
              <a:t>:  </a:t>
            </a:r>
            <a:r>
              <a:rPr lang="en-US" sz="2800" b="1" dirty="0" smtClean="0"/>
              <a:t>EPIMAUQE TUYISENGE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8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CB432D-AD98-1F59-D4EE-D9F46FDE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59" y="4624174"/>
            <a:ext cx="9681882" cy="166075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THANK YOU</a:t>
            </a:r>
          </a:p>
        </p:txBody>
      </p:sp>
      <p:pic>
        <p:nvPicPr>
          <p:cNvPr id="3076" name="Picture 4" descr="Rwanda: &quot;Land of a Thousand Hills&quot; - Focolare Movement">
            <a:extLst>
              <a:ext uri="{FF2B5EF4-FFF2-40B4-BE49-F238E27FC236}">
                <a16:creationId xmlns:a16="http://schemas.microsoft.com/office/drawing/2014/main" id="{0CAC9909-57D1-ADDD-AE5D-6D250ADF03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6"/>
          <a:stretch/>
        </p:blipFill>
        <p:spPr bwMode="auto">
          <a:xfrm>
            <a:off x="20" y="10"/>
            <a:ext cx="12191979" cy="6284915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sit Rwanda Logo PNG Vector (CDR) Free Download">
            <a:extLst>
              <a:ext uri="{FF2B5EF4-FFF2-40B4-BE49-F238E27FC236}">
                <a16:creationId xmlns:a16="http://schemas.microsoft.com/office/drawing/2014/main" id="{94B762A3-6543-432C-D87B-859A22576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20" y="6451939"/>
            <a:ext cx="1991360" cy="40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0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6EA82-240F-0927-8B4C-E51B939D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32A6-BC24-448A-7342-9C73EE4B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12164"/>
            <a:ext cx="11029615" cy="2341627"/>
          </a:xfrm>
        </p:spPr>
        <p:txBody>
          <a:bodyPr/>
          <a:lstStyle/>
          <a:p>
            <a:r>
              <a:rPr lang="en-US" dirty="0"/>
              <a:t>Data collection process </a:t>
            </a:r>
          </a:p>
          <a:p>
            <a:r>
              <a:rPr lang="en-US" dirty="0"/>
              <a:t>Data use to identify gaps hindering accreditation </a:t>
            </a:r>
          </a:p>
          <a:p>
            <a:r>
              <a:rPr lang="en-US" dirty="0"/>
              <a:t>Lessons learnt </a:t>
            </a:r>
          </a:p>
        </p:txBody>
      </p:sp>
    </p:spTree>
    <p:extLst>
      <p:ext uri="{BB962C8B-B14F-4D97-AF65-F5344CB8AC3E}">
        <p14:creationId xmlns:p14="http://schemas.microsoft.com/office/powerpoint/2010/main" val="33240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C48D-AFF5-6750-75BF-FD5047EC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270" y="826791"/>
            <a:ext cx="10515600" cy="753036"/>
          </a:xfrm>
        </p:spPr>
        <p:txBody>
          <a:bodyPr/>
          <a:lstStyle/>
          <a:p>
            <a:r>
              <a:rPr lang="en-US" b="1" dirty="0"/>
              <a:t>Site monitoring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9DD76-4E6B-0F98-EAA5-E5AA34739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4" y="1995464"/>
            <a:ext cx="11256818" cy="4685891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Data collection tools</a:t>
            </a:r>
          </a:p>
          <a:p>
            <a:pPr lvl="1"/>
            <a:r>
              <a:rPr lang="en-US" sz="1800" dirty="0"/>
              <a:t>SPI-RT checklist for site audit </a:t>
            </a:r>
          </a:p>
          <a:p>
            <a:pPr lvl="1"/>
            <a:r>
              <a:rPr lang="en-US" sz="1800" dirty="0"/>
              <a:t>Integrated CQI tool </a:t>
            </a:r>
          </a:p>
          <a:p>
            <a:pPr lvl="1"/>
            <a:r>
              <a:rPr lang="en-US" sz="1800" dirty="0"/>
              <a:t>Electronic proficiency testing (ePT) data on PT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Data collection process</a:t>
            </a:r>
          </a:p>
          <a:p>
            <a:pPr lvl="1"/>
            <a:r>
              <a:rPr lang="en-US" sz="1800" i="1" dirty="0"/>
              <a:t>Who</a:t>
            </a:r>
            <a:r>
              <a:rPr lang="en-US" sz="1800" dirty="0"/>
              <a:t>:  National Reference Laboratory and site Q-corps</a:t>
            </a:r>
          </a:p>
          <a:p>
            <a:pPr lvl="1"/>
            <a:r>
              <a:rPr lang="en-US" sz="1800" i="1" dirty="0"/>
              <a:t>Frequency: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Site Audit: Annually; case by case basis</a:t>
            </a:r>
          </a:p>
          <a:p>
            <a:pPr lvl="2"/>
            <a:r>
              <a:rPr lang="en-US" sz="1800" dirty="0"/>
              <a:t>Proficiency testing: Once every year</a:t>
            </a:r>
          </a:p>
          <a:p>
            <a:pPr lvl="2"/>
            <a:r>
              <a:rPr lang="en-US" sz="1800" dirty="0"/>
              <a:t>CQI: Once every year; case by case basis </a:t>
            </a:r>
          </a:p>
          <a:p>
            <a:pPr lvl="2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B871AE93-72B2-4545-989F-4B08DCD787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B0F13F-C83B-4678-ABCC-5F6FB1D388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52EB4-D521-B334-C26C-6DFC4B22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en-US"/>
              <a:t>SPI-RT checklist for site audit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074ED4-9DB5-4D14-BDCF-BD7D0C1451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8FF616-1F75-49FC-861B-7B794054AA6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84B385-16B6-44A9-9A47-1C765B3763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1FE4-97BF-C21A-8AE2-0571D777C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899"/>
            <a:ext cx="7183597" cy="3678303"/>
          </a:xfrm>
        </p:spPr>
        <p:txBody>
          <a:bodyPr>
            <a:normAutofit/>
          </a:bodyPr>
          <a:lstStyle/>
          <a:p>
            <a:r>
              <a:rPr lang="en-US" dirty="0"/>
              <a:t>Used to collect aggregate data on site performance across seven sections that align with standard requirement specific for HIV rapid testing</a:t>
            </a:r>
          </a:p>
          <a:p>
            <a:r>
              <a:rPr lang="en-US" dirty="0"/>
              <a:t>Electronic version, easy for use. Audit data uploaded on NRL server</a:t>
            </a:r>
          </a:p>
          <a:p>
            <a:r>
              <a:rPr lang="en-US" dirty="0"/>
              <a:t>Pre-audit, Audit and post audit sessions needed  </a:t>
            </a:r>
          </a:p>
          <a:p>
            <a:r>
              <a:rPr lang="en-US" dirty="0"/>
              <a:t>Consists of five different levels (L0 to L5) to indicate status toward national certification</a:t>
            </a:r>
          </a:p>
          <a:p>
            <a:r>
              <a:rPr lang="en-US" dirty="0"/>
              <a:t>Auditors complete a “summary of audit findings” form to evaluate testing points operations per SPI-RT checklist items listing issues/gaps observed and recommendations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E69E1C9-9A21-409D-91BA-CB0B1585C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870" y="4435045"/>
            <a:ext cx="7183597" cy="187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FDA09-1859-E5C2-0E5C-BC59BBBB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Integrated CQI tool </a:t>
            </a:r>
            <a:br>
              <a:rPr lang="en-US" sz="2200"/>
            </a:br>
            <a:endParaRPr lang="en-US" sz="2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914BA-3825-00E5-A89F-9E8625451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5" y="1803705"/>
            <a:ext cx="3409783" cy="473838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Used to collect aggregate data on quality of testing of HIV/VL/ EID;TB/AFB/Xpert, Culture;  CD4, HIV/Recency; Malaria and TB/LAM</a:t>
            </a:r>
          </a:p>
          <a:p>
            <a:r>
              <a:rPr lang="en-US" dirty="0">
                <a:solidFill>
                  <a:schemeClr val="bg1"/>
                </a:solidFill>
              </a:rPr>
              <a:t>Integrated to minimize cost, avoid redundancy, time and promote synergy/coordination in QA </a:t>
            </a:r>
          </a:p>
          <a:p>
            <a:r>
              <a:rPr lang="en-US" dirty="0">
                <a:solidFill>
                  <a:schemeClr val="bg1"/>
                </a:solidFill>
              </a:rPr>
              <a:t>Evaluates status of applicable  quality essentials </a:t>
            </a:r>
          </a:p>
          <a:p>
            <a:r>
              <a:rPr lang="en-US" dirty="0">
                <a:solidFill>
                  <a:schemeClr val="bg1"/>
                </a:solidFill>
              </a:rPr>
              <a:t>Electronic </a:t>
            </a:r>
            <a:r>
              <a:rPr lang="en-US">
                <a:solidFill>
                  <a:schemeClr val="bg1"/>
                </a:solidFill>
              </a:rPr>
              <a:t>version (deployed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Requires team organization, prior planning and coordination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D33BCE-E430-1877-4DB7-859DAFA7A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232" y="839096"/>
            <a:ext cx="6998514" cy="540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0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4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86576-FED1-0525-DC7A-8A6E9351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Electronic proficiency testing (ePT) data on PT</a:t>
            </a:r>
            <a:br>
              <a:rPr lang="en-US" sz="2000"/>
            </a:br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AACA3-DE3C-8DC8-AFD9-8C2A7BB6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224" y="1604912"/>
            <a:ext cx="3409782" cy="45509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Online data tool to capture proficiency testing (PT) data on shipments, tester particulars and scores, and PT provider feedback to testers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Allows PT providers to send electronic shipments of PT panels and allows testers to submit online responses after receiving and testing physical samples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Requires user credentials for data security. Used by all HIV testers in Rwanda. </a:t>
            </a:r>
          </a:p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Generates individual and site PT summary scores per shipment to indicate individual/Site performance to inform corrective action  </a:t>
            </a: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20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3C67D28-DD56-1E31-4D7B-A598A3749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732" y="574298"/>
            <a:ext cx="7180983" cy="56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FA04F-B317-9772-021E-C68C0042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Proficiency testing data use to monitor PT program coverage and tester performance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0A811-5D32-EBD7-9178-582288C36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9522" y="1982787"/>
            <a:ext cx="5087075" cy="30321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800" dirty="0"/>
              <a:t>PT Program Coverage of Testers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25E40-842A-43B2-FCFF-4797673439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6839" y="1982787"/>
            <a:ext cx="5087073" cy="414725"/>
          </a:xfrm>
        </p:spPr>
        <p:txBody>
          <a:bodyPr>
            <a:normAutofit/>
          </a:bodyPr>
          <a:lstStyle/>
          <a:p>
            <a:pPr algn="ctr"/>
            <a:r>
              <a:rPr lang="en-US" sz="1700" dirty="0"/>
              <a:t>Tester performance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2A79D38-21DD-ED21-4748-66F268ACFE92}"/>
              </a:ext>
            </a:extLst>
          </p:cNvPr>
          <p:cNvGraphicFramePr>
            <a:graphicFrameLocks/>
          </p:cNvGraphicFramePr>
          <p:nvPr/>
        </p:nvGraphicFramePr>
        <p:xfrm>
          <a:off x="5996598" y="2550798"/>
          <a:ext cx="5697314" cy="3336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DBEA9BC-895C-CE29-BA2E-57253959EF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263651"/>
              </p:ext>
            </p:extLst>
          </p:nvPr>
        </p:nvGraphicFramePr>
        <p:xfrm>
          <a:off x="299457" y="2397512"/>
          <a:ext cx="5343060" cy="3730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795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2CA5-F745-CAC6-2664-1F7AEE78D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+mn-lt"/>
                <a:ea typeface="+mn-ea"/>
                <a:cs typeface="+mn-cs"/>
              </a:rPr>
              <a:t>Lessons learnt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B24FC-5371-7CD9-9668-54B4A607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7988" cy="4351338"/>
          </a:xfrm>
        </p:spPr>
        <p:txBody>
          <a:bodyPr/>
          <a:lstStyle/>
          <a:p>
            <a:r>
              <a:rPr lang="en-US" dirty="0"/>
              <a:t>Use of electronic tools facilitates data collection, analysis &amp; archiving</a:t>
            </a:r>
          </a:p>
          <a:p>
            <a:r>
              <a:rPr lang="en-US" dirty="0"/>
              <a:t>Insufficient use of laboratory data use for program planning</a:t>
            </a:r>
          </a:p>
          <a:p>
            <a:r>
              <a:rPr lang="en-US" dirty="0"/>
              <a:t>Limited skills in data analysis among laboratorians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9A4B-0B30-ED21-1348-C106ED91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3BD7F-B7FC-7DDB-B2E4-368B5AA4B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 Centers for Disease Control and Prevention (CDC)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Africa Field Epidemiology Network (AFENET)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Rwanda Biomedical Center/ National Reference Laboratory (NRL)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Rwanda Ministry of Health, ICAP and Ngarama DH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PEPFAR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10" ma:contentTypeDescription="Create a new document." ma:contentTypeScope="" ma:versionID="2b1dc4dc0f857394712f02ac2b546fc9">
  <xsd:schema xmlns:xsd="http://www.w3.org/2001/XMLSchema" xmlns:xs="http://www.w3.org/2001/XMLSchema" xmlns:p="http://schemas.microsoft.com/office/2006/metadata/properties" xmlns:ns3="a0d95979-b78d-4456-a83d-a4e89158df7f" xmlns:ns4="508508a9-2d59-4074-9a0f-ccfddcb81bc1" targetNamespace="http://schemas.microsoft.com/office/2006/metadata/properties" ma:root="true" ma:fieldsID="3812da4db9c480603e138927c6178602" ns3:_="" ns4:_="">
    <xsd:import namespace="a0d95979-b78d-4456-a83d-a4e89158df7f"/>
    <xsd:import namespace="508508a9-2d59-4074-9a0f-ccfddcb81b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508a9-2d59-4074-9a0f-ccfddcb81bc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1F7C39-94D3-4E15-86CA-C79EB42CE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508508a9-2d59-4074-9a0f-ccfddcb81b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02526B-4328-41EE-BB8D-E1654329E7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553CE-0E18-4A12-9566-F9046EEB29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11941</TotalTime>
  <Words>418</Words>
  <Application>Microsoft Office PowerPoint</Application>
  <PresentationFormat>Widescreen</PresentationFormat>
  <Paragraphs>52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Wingdings</vt:lpstr>
      <vt:lpstr>Wingdings 2</vt:lpstr>
      <vt:lpstr>Dividend</vt:lpstr>
      <vt:lpstr>PowerPoint Presentation</vt:lpstr>
      <vt:lpstr>Outline</vt:lpstr>
      <vt:lpstr>Site monitoring data collection</vt:lpstr>
      <vt:lpstr>SPI-RT checklist for site audit </vt:lpstr>
      <vt:lpstr>Integrated CQI tool  </vt:lpstr>
      <vt:lpstr>Electronic proficiency testing (ePT) data on PT </vt:lpstr>
      <vt:lpstr>Proficiency testing data use to monitor PT program coverage and tester performance </vt:lpstr>
      <vt:lpstr>Lessons learnt</vt:lpstr>
      <vt:lpstr>ACKNOWLEDGEMENTS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 Lab MER results</dc:title>
  <dc:creator>Mwesigwa, Richard (CDC/DDPHSIS/CGH/DGHT)</dc:creator>
  <cp:lastModifiedBy>MATRIXX</cp:lastModifiedBy>
  <cp:revision>99</cp:revision>
  <dcterms:created xsi:type="dcterms:W3CDTF">2020-11-20T08:25:22Z</dcterms:created>
  <dcterms:modified xsi:type="dcterms:W3CDTF">2024-06-01T09:09:59Z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2020-11-20T10:21:40Z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5ab1e5d4-d4ce-4746-9307-e5cb76cc7c39</vt:lpwstr>
  </property>
  <property fmtid="{D5CDD505-2E9C-101B-9397-08002B2CF9AE}" pid="8" name="MSIP_Label_7b94a7b8-f06c-4dfe-bdcc-9b548fd58c31_ContentBits">
    <vt:lpwstr>0</vt:lpwstr>
  </property>
  <property fmtid="{D5CDD505-2E9C-101B-9397-08002B2CF9AE}" pid="9" name="ContentTypeId">
    <vt:lpwstr>0x010100EE11798AB5217849912631DAF75A3B79</vt:lpwstr>
  </property>
</Properties>
</file>